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74" r:id="rId4"/>
    <p:sldId id="259" r:id="rId5"/>
    <p:sldId id="278" r:id="rId6"/>
    <p:sldId id="279" r:id="rId7"/>
    <p:sldId id="280" r:id="rId8"/>
    <p:sldId id="261" r:id="rId9"/>
    <p:sldId id="266" r:id="rId10"/>
    <p:sldId id="282" r:id="rId11"/>
    <p:sldId id="283" r:id="rId12"/>
    <p:sldId id="284" r:id="rId13"/>
    <p:sldId id="285" r:id="rId14"/>
    <p:sldId id="281" r:id="rId15"/>
    <p:sldId id="275" r:id="rId16"/>
    <p:sldId id="271" r:id="rId17"/>
    <p:sldId id="273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68686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4F0F-8FCF-42AB-B81B-4C286C0A88B1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E5A0-88BF-406A-9A33-AE80731C16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854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4F0F-8FCF-42AB-B81B-4C286C0A88B1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E5A0-88BF-406A-9A33-AE80731C16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2011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4F0F-8FCF-42AB-B81B-4C286C0A88B1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E5A0-88BF-406A-9A33-AE80731C16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069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4F0F-8FCF-42AB-B81B-4C286C0A88B1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E5A0-88BF-406A-9A33-AE80731C16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162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4F0F-8FCF-42AB-B81B-4C286C0A88B1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E5A0-88BF-406A-9A33-AE80731C16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642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4F0F-8FCF-42AB-B81B-4C286C0A88B1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E5A0-88BF-406A-9A33-AE80731C16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859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4F0F-8FCF-42AB-B81B-4C286C0A88B1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E5A0-88BF-406A-9A33-AE80731C16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318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4F0F-8FCF-42AB-B81B-4C286C0A88B1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E5A0-88BF-406A-9A33-AE80731C16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75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4F0F-8FCF-42AB-B81B-4C286C0A88B1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E5A0-88BF-406A-9A33-AE80731C16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4504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4F0F-8FCF-42AB-B81B-4C286C0A88B1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E5A0-88BF-406A-9A33-AE80731C16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3831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4F0F-8FCF-42AB-B81B-4C286C0A88B1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E5A0-88BF-406A-9A33-AE80731C16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554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14F0F-8FCF-42AB-B81B-4C286C0A88B1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6E5A0-88BF-406A-9A33-AE80731C16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521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600" b="1" spc="50" smtClean="0">
                <a:ln w="11430"/>
                <a:solidFill>
                  <a:srgbClr val="008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Встановлення параметрів сторінки. Друкування електронної таблиці</a:t>
            </a:r>
            <a:endParaRPr lang="uk-UA" sz="3600" b="1" spc="50">
              <a:ln w="11430"/>
              <a:solidFill>
                <a:srgbClr val="00808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97360" y="2060847"/>
            <a:ext cx="6400800" cy="1460373"/>
          </a:xfrm>
        </p:spPr>
        <p:txBody>
          <a:bodyPr/>
          <a:lstStyle/>
          <a:p>
            <a:r>
              <a:rPr lang="en-US" b="1" dirty="0" smtClean="0">
                <a:solidFill>
                  <a:srgbClr val="686868"/>
                </a:solidFill>
              </a:rPr>
              <a:t>8 </a:t>
            </a:r>
            <a:r>
              <a:rPr lang="uk-UA" b="1" dirty="0" smtClean="0">
                <a:solidFill>
                  <a:srgbClr val="686868"/>
                </a:solidFill>
              </a:rPr>
              <a:t>клас</a:t>
            </a:r>
            <a:endParaRPr lang="uk-UA" b="1" dirty="0">
              <a:solidFill>
                <a:srgbClr val="6868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8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5800"/>
            <a:ext cx="8229600" cy="1143000"/>
          </a:xfrm>
        </p:spPr>
        <p:txBody>
          <a:bodyPr/>
          <a:lstStyle/>
          <a:p>
            <a:r>
              <a:rPr lang="uk-UA" sz="3600" b="1" dirty="0" smtClean="0">
                <a:solidFill>
                  <a:srgbClr val="008080"/>
                </a:solidFill>
              </a:rPr>
              <a:t>Вивчаємо</a:t>
            </a:r>
            <a:endParaRPr lang="uk-UA" sz="3600" b="1" dirty="0">
              <a:solidFill>
                <a:srgbClr val="00808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3960440" cy="496855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800" dirty="0" smtClean="0"/>
              <a:t>На вкладці </a:t>
            </a:r>
            <a:r>
              <a:rPr lang="uk-UA" sz="2800" b="1" dirty="0" smtClean="0"/>
              <a:t>Поля</a:t>
            </a:r>
            <a:r>
              <a:rPr lang="uk-UA" sz="2800" dirty="0" smtClean="0"/>
              <a:t> можна встановити значення таких властивостей аркуша, на якому здійснюватиметься друк: розміри полів, розміри колонтитулів, центрування таблиці на аркуші.</a:t>
            </a:r>
            <a:endParaRPr lang="uk-UA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096073" cy="316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78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5800"/>
            <a:ext cx="8229600" cy="1143000"/>
          </a:xfrm>
        </p:spPr>
        <p:txBody>
          <a:bodyPr/>
          <a:lstStyle/>
          <a:p>
            <a:r>
              <a:rPr lang="uk-UA" sz="3600" b="1" dirty="0" smtClean="0">
                <a:solidFill>
                  <a:srgbClr val="008080"/>
                </a:solidFill>
              </a:rPr>
              <a:t>Вивчаємо</a:t>
            </a:r>
            <a:endParaRPr lang="uk-UA" sz="3600" b="1" dirty="0">
              <a:solidFill>
                <a:srgbClr val="00808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3960440" cy="496855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800" dirty="0" smtClean="0"/>
              <a:t>На вкладці </a:t>
            </a:r>
            <a:r>
              <a:rPr lang="uk-UA" sz="2800" b="1" dirty="0" smtClean="0"/>
              <a:t>Колонтитули</a:t>
            </a:r>
            <a:r>
              <a:rPr lang="uk-UA" sz="2800" dirty="0" smtClean="0"/>
              <a:t> можна створити верхній і нижній колонтитули, обравши відповідну кнопку, або вибрати потрібний колонтитул у полях зі списком Верхній колонтитул або Нижній колонтитул.</a:t>
            </a:r>
            <a:endParaRPr lang="uk-UA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13" y="1988840"/>
            <a:ext cx="4162543" cy="320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37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5800"/>
            <a:ext cx="8229600" cy="1143000"/>
          </a:xfrm>
        </p:spPr>
        <p:txBody>
          <a:bodyPr/>
          <a:lstStyle/>
          <a:p>
            <a:r>
              <a:rPr lang="uk-UA" sz="3600" b="1" dirty="0" smtClean="0">
                <a:solidFill>
                  <a:srgbClr val="008080"/>
                </a:solidFill>
              </a:rPr>
              <a:t>Вивчаємо</a:t>
            </a:r>
            <a:endParaRPr lang="uk-UA" sz="3600" b="1" dirty="0">
              <a:solidFill>
                <a:srgbClr val="00808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3960440" cy="496855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800" dirty="0"/>
              <a:t>У групі </a:t>
            </a:r>
            <a:r>
              <a:rPr lang="uk-UA" sz="2800" b="1" dirty="0" smtClean="0"/>
              <a:t>Друк</a:t>
            </a:r>
            <a:r>
              <a:rPr lang="en-US" sz="2800" b="1" dirty="0" smtClean="0"/>
              <a:t> </a:t>
            </a:r>
            <a:r>
              <a:rPr lang="uk-UA" sz="2800" dirty="0"/>
              <a:t>установка прапорця </a:t>
            </a:r>
            <a:r>
              <a:rPr lang="uk-UA" sz="2800" b="1" dirty="0"/>
              <a:t>сітка</a:t>
            </a:r>
            <a:r>
              <a:rPr lang="uk-UA" sz="2800" dirty="0"/>
              <a:t> </a:t>
            </a:r>
            <a:r>
              <a:rPr lang="uk-UA" sz="2800" dirty="0" smtClean="0"/>
              <a:t>дозволяє </a:t>
            </a:r>
            <a:r>
              <a:rPr lang="uk-UA" sz="2800" dirty="0"/>
              <a:t>виводити на друк сітку, яку ми бачимо на екрані.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dirty="0"/>
              <a:t>Якщо на аркуші намальована діаграма, то остання вкладка змінюється. На вкладці </a:t>
            </a:r>
            <a:r>
              <a:rPr lang="uk-UA" sz="2800" b="1" dirty="0" smtClean="0"/>
              <a:t>Діаграма</a:t>
            </a:r>
            <a:r>
              <a:rPr lang="en-US" sz="2800" b="1" dirty="0" smtClean="0"/>
              <a:t> </a:t>
            </a:r>
            <a:r>
              <a:rPr lang="uk-UA" sz="2800" dirty="0"/>
              <a:t>у групі </a:t>
            </a:r>
            <a:r>
              <a:rPr lang="uk-UA" sz="2800" b="1" dirty="0"/>
              <a:t>Розмір діаграми </a:t>
            </a:r>
            <a:r>
              <a:rPr lang="uk-UA" sz="2800" dirty="0"/>
              <a:t>при виводі на друк положенням перемикача задається збільшення розмірів діаграми відносно розмірів сторінки.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15" y="1916832"/>
            <a:ext cx="4191358" cy="322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7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5800"/>
            <a:ext cx="8229600" cy="1143000"/>
          </a:xfrm>
        </p:spPr>
        <p:txBody>
          <a:bodyPr/>
          <a:lstStyle/>
          <a:p>
            <a:r>
              <a:rPr lang="uk-UA" sz="3600" b="1" dirty="0" smtClean="0">
                <a:solidFill>
                  <a:srgbClr val="008080"/>
                </a:solidFill>
              </a:rPr>
              <a:t>Вивчаємо</a:t>
            </a:r>
            <a:endParaRPr lang="uk-UA" sz="3600" b="1" dirty="0">
              <a:solidFill>
                <a:srgbClr val="00808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136904" cy="4968552"/>
          </a:xfrm>
        </p:spPr>
        <p:txBody>
          <a:bodyPr>
            <a:normAutofit fontScale="925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800" dirty="0" smtClean="0"/>
              <a:t>Для того щоб побачити, який вигляд матиме електронна таблиця на папері, потрібно перейти до режиму </a:t>
            </a:r>
            <a:r>
              <a:rPr lang="uk-UA" sz="2800" b="1" dirty="0" smtClean="0"/>
              <a:t>Попередній перегляд</a:t>
            </a:r>
            <a:r>
              <a:rPr lang="uk-UA" sz="2800" dirty="0" smtClean="0"/>
              <a:t>,  який встановлюється </a:t>
            </a:r>
            <a:r>
              <a:rPr lang="uk-UA" sz="2800" b="1" dirty="0" smtClean="0"/>
              <a:t>Файл - Друк - Попередній перегл</a:t>
            </a:r>
            <a:r>
              <a:rPr lang="uk-UA" sz="2800" dirty="0" smtClean="0"/>
              <a:t>яд, або в режимі перегляду електронної  таблиці Розмітка сторінки, який встановлюється вибором кнопки у рядку стану.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dirty="0" smtClean="0"/>
              <a:t>У режимі </a:t>
            </a:r>
            <a:r>
              <a:rPr lang="uk-UA" sz="2800" b="1" dirty="0" smtClean="0"/>
              <a:t>Попередній перегляд </a:t>
            </a:r>
            <a:r>
              <a:rPr lang="uk-UA" sz="2800" dirty="0" smtClean="0"/>
              <a:t>буде відображено таблицю, підготовлену до друку, яка розділена на сторінки. Якщо область друкування не вміщується на одній сторінці аркуша для друкування, Excel  автоматично розділяє цю область на кілька сторінок.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43848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5800"/>
            <a:ext cx="8229600" cy="1143000"/>
          </a:xfrm>
        </p:spPr>
        <p:txBody>
          <a:bodyPr/>
          <a:lstStyle/>
          <a:p>
            <a:r>
              <a:rPr lang="uk-UA" sz="3600" b="1" dirty="0" smtClean="0">
                <a:solidFill>
                  <a:srgbClr val="008080"/>
                </a:solidFill>
              </a:rPr>
              <a:t>Вивчаємо</a:t>
            </a:r>
            <a:endParaRPr lang="uk-UA" sz="3600" b="1" dirty="0">
              <a:solidFill>
                <a:srgbClr val="00808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sz="2800" dirty="0" smtClean="0"/>
              <a:t>Під час підготовки документа до друку зручно працювати в режимі  </a:t>
            </a:r>
            <a:r>
              <a:rPr lang="uk-UA" sz="2800" b="1" dirty="0" smtClean="0"/>
              <a:t>Вигляд</a:t>
            </a:r>
            <a:r>
              <a:rPr lang="uk-UA" sz="2800" dirty="0" smtClean="0"/>
              <a:t> - </a:t>
            </a:r>
            <a:r>
              <a:rPr lang="uk-UA" sz="2800" b="1" dirty="0" smtClean="0"/>
              <a:t>Розмітка сторінки</a:t>
            </a:r>
            <a:r>
              <a:rPr lang="uk-UA" sz="2800" dirty="0" smtClean="0"/>
              <a:t>,  оскільки при цьому розміри рядків і стовпців зазначаються в сантиметрах і відображається орієнтовний результат друку.</a:t>
            </a:r>
          </a:p>
          <a:p>
            <a:pPr marL="0" indent="0" algn="just">
              <a:buNone/>
            </a:pPr>
            <a:r>
              <a:rPr lang="uk-UA" sz="2800" dirty="0" smtClean="0"/>
              <a:t>Перед тим, як надрукувати електронну таблицю, слід встановити параметри сторінки. У табличному процесорі  Excel таке  налаштування здійснюється, як у текстовому процесорі Word.</a:t>
            </a:r>
          </a:p>
          <a:p>
            <a:pPr marL="0" indent="0" algn="just">
              <a:buNone/>
            </a:pPr>
            <a:r>
              <a:rPr lang="uk-UA" sz="2800" dirty="0" smtClean="0"/>
              <a:t>Установлення значень властивостей сторінки здійснюється елементами керування групи </a:t>
            </a:r>
            <a:r>
              <a:rPr lang="uk-UA" sz="2800" b="1" dirty="0" smtClean="0"/>
              <a:t>Параметри сторінки </a:t>
            </a:r>
            <a:r>
              <a:rPr lang="uk-UA" sz="2800" dirty="0" smtClean="0"/>
              <a:t>на вкладці </a:t>
            </a:r>
            <a:r>
              <a:rPr lang="uk-UA" sz="2800" b="1" dirty="0" smtClean="0"/>
              <a:t>Розмітка сторінки </a:t>
            </a:r>
            <a:r>
              <a:rPr lang="uk-UA" sz="2800" dirty="0" smtClean="0"/>
              <a:t>на </a:t>
            </a:r>
            <a:r>
              <a:rPr lang="uk-UA" sz="2800" b="1" dirty="0" smtClean="0"/>
              <a:t>Стрічці</a:t>
            </a:r>
            <a:r>
              <a:rPr lang="uk-UA" sz="2800" dirty="0" smtClean="0"/>
              <a:t> або на вкладках діалогового вікна </a:t>
            </a:r>
            <a:r>
              <a:rPr lang="uk-UA" sz="2800" b="1" dirty="0" smtClean="0"/>
              <a:t>Параметри сторінки</a:t>
            </a:r>
            <a:r>
              <a:rPr lang="uk-UA" sz="2800" dirty="0" smtClean="0"/>
              <a:t>.</a:t>
            </a:r>
          </a:p>
          <a:p>
            <a:pPr marL="0" indent="0" algn="just">
              <a:buNone/>
            </a:pP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94289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600" b="1" smtClean="0">
                <a:solidFill>
                  <a:srgbClr val="008080"/>
                </a:solidFill>
              </a:rPr>
              <a:t>Встановлення розмірів стовпців і рядків таблиці</a:t>
            </a:r>
            <a:endParaRPr lang="uk-UA" sz="3600" b="1">
              <a:solidFill>
                <a:srgbClr val="00808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952328"/>
          </a:xfrm>
        </p:spPr>
        <p:txBody>
          <a:bodyPr>
            <a:normAutofit/>
          </a:bodyPr>
          <a:lstStyle/>
          <a:p>
            <a:pPr marL="0" indent="444500">
              <a:buNone/>
            </a:pPr>
            <a:r>
              <a:rPr lang="uk-UA" sz="2400" dirty="0"/>
              <a:t>Щоб змінити ширину стовпця (висоту рядка), достатньо перетягнути його праву (нижню) межу між заголовками. При цьому розміри сусідніх стовпців (рядків) не змінюються, а в інформаційному вікні в режимі перегляду </a:t>
            </a:r>
            <a:r>
              <a:rPr lang="uk-UA" sz="2400" b="1" dirty="0"/>
              <a:t>Вигляд - Звичайний </a:t>
            </a:r>
            <a:r>
              <a:rPr lang="uk-UA" sz="2400" dirty="0"/>
              <a:t>виводиться поточний розмір: у </a:t>
            </a:r>
            <a:r>
              <a:rPr lang="uk-UA" sz="2400" dirty="0" err="1"/>
              <a:t>пікселях</a:t>
            </a:r>
            <a:r>
              <a:rPr lang="uk-UA" sz="2400" dirty="0"/>
              <a:t> та пунктах — для рядків, у символах і </a:t>
            </a:r>
            <a:r>
              <a:rPr lang="uk-UA" sz="2400" dirty="0" err="1"/>
              <a:t>пікселях</a:t>
            </a:r>
            <a:r>
              <a:rPr lang="uk-UA" sz="2400" dirty="0"/>
              <a:t> — для стовпців</a:t>
            </a:r>
            <a:r>
              <a:rPr lang="uk-UA" sz="2400" dirty="0" smtClean="0"/>
              <a:t>.</a:t>
            </a:r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612" y="4293095"/>
            <a:ext cx="2853844" cy="173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553" y="3811012"/>
            <a:ext cx="51845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just"/>
            <a:r>
              <a:rPr lang="uk-UA" sz="2400" dirty="0"/>
              <a:t>Для встановлення однакової ширини кількох стовпців або  висоти кількох рядків їх потрібно виділити, а потім перетягнути одну з меж або вибрати в контекстному меню  </a:t>
            </a:r>
            <a:r>
              <a:rPr lang="uk-UA" sz="2400" b="1" dirty="0"/>
              <a:t>Ширина стовпця (Висота рядка</a:t>
            </a:r>
            <a:r>
              <a:rPr lang="uk-UA" sz="2400" dirty="0"/>
              <a:t>) і встановити потрібне значення.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05423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uk-UA" sz="3600" b="1" dirty="0" smtClean="0">
                <a:solidFill>
                  <a:srgbClr val="008080"/>
                </a:solidFill>
              </a:rPr>
              <a:t>Практичне завдання </a:t>
            </a:r>
            <a:endParaRPr lang="uk-UA" sz="3600" b="1" dirty="0">
              <a:solidFill>
                <a:srgbClr val="00808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12776"/>
            <a:ext cx="7992888" cy="43819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000" b="1" dirty="0"/>
              <a:t>Задача</a:t>
            </a:r>
            <a:r>
              <a:rPr lang="uk-UA" sz="2000" b="1" dirty="0" smtClean="0"/>
              <a:t>. </a:t>
            </a:r>
            <a:r>
              <a:rPr lang="uk-UA" sz="2000" dirty="0"/>
              <a:t>В кінотеатрі </a:t>
            </a:r>
            <a:r>
              <a:rPr lang="uk-UA" sz="2000" dirty="0" smtClean="0"/>
              <a:t>«</a:t>
            </a:r>
            <a:r>
              <a:rPr lang="uk-UA" sz="2000" dirty="0" smtClean="0"/>
              <a:t>Чаплін</a:t>
            </a:r>
            <a:r>
              <a:rPr lang="uk-UA" sz="2000" dirty="0" smtClean="0"/>
              <a:t>» </a:t>
            </a:r>
            <a:r>
              <a:rPr lang="uk-UA" sz="2000" dirty="0"/>
              <a:t>демонструються два мультфільми "Котигорошко" та "Микита Кожум'яка". Вартість дитячого квитка складає 35 грн. і 40 грн. відповідно. Дорослий квиток коштує 60 грн. на обидва сеанси.  Порахувати виручку від кожного сеансу та порівняти результати. Надрукувати таблицю, розмістивши її на одному аркуші.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620304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65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uk-UA" sz="3600" b="1" dirty="0" smtClean="0">
                <a:solidFill>
                  <a:srgbClr val="008080"/>
                </a:solidFill>
              </a:rPr>
              <a:t>Домашнє завдання</a:t>
            </a:r>
            <a:endParaRPr lang="uk-UA" sz="3600" b="1" dirty="0">
              <a:solidFill>
                <a:srgbClr val="00808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84784"/>
            <a:ext cx="7992888" cy="45259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2000" dirty="0" smtClean="0"/>
              <a:t>Завдання за підручником: ст.  216-218, </a:t>
            </a:r>
            <a:r>
              <a:rPr lang="uk-UA" sz="2000" dirty="0" smtClean="0"/>
              <a:t>опрацювати</a:t>
            </a:r>
            <a:endParaRPr lang="uk-UA" sz="2000" dirty="0" smtClean="0"/>
          </a:p>
          <a:p>
            <a:pPr marL="457200" indent="-457200">
              <a:buFont typeface="+mj-lt"/>
              <a:buAutoNum type="arabicPeriod"/>
            </a:pPr>
            <a:endParaRPr lang="uk-UA" sz="2000" u="sng" dirty="0" smtClean="0"/>
          </a:p>
          <a:p>
            <a:pPr marL="457200" indent="-457200">
              <a:buFont typeface="+mj-lt"/>
              <a:buAutoNum type="arabicPeriod"/>
            </a:pPr>
            <a:endParaRPr lang="uk-UA" sz="2000" u="sng" dirty="0" smtClean="0"/>
          </a:p>
          <a:p>
            <a:pPr marL="457200" indent="-457200">
              <a:buFont typeface="+mj-lt"/>
              <a:buAutoNum type="arabicPeriod"/>
            </a:pPr>
            <a:endParaRPr lang="uk-UA" sz="2000" u="sng" dirty="0" smtClean="0"/>
          </a:p>
          <a:p>
            <a:pPr marL="457200" indent="-457200">
              <a:buFont typeface="+mj-lt"/>
              <a:buAutoNum type="arabicPeriod"/>
            </a:pPr>
            <a:endParaRPr lang="uk-UA" sz="2000" dirty="0" smtClean="0"/>
          </a:p>
          <a:p>
            <a:pPr marL="457200" indent="-457200">
              <a:buFont typeface="+mj-lt"/>
              <a:buAutoNum type="arabicPeriod"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4035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008080"/>
                </a:solidFill>
              </a:rPr>
              <a:t>Розгадайте ребус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3888" y="4931222"/>
            <a:ext cx="2311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/>
              <a:t>Гістограма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71" y="2564904"/>
            <a:ext cx="7937177" cy="147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38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008080"/>
                </a:solidFill>
              </a:rPr>
              <a:t>Розгадайте ребус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3888" y="4931222"/>
            <a:ext cx="1486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/>
              <a:t>Графік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792984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18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008080"/>
                </a:solidFill>
              </a:rPr>
              <a:t>Картка № </a:t>
            </a:r>
            <a:r>
              <a:rPr lang="uk-UA" sz="4000" b="1" dirty="0" smtClean="0">
                <a:solidFill>
                  <a:srgbClr val="008080"/>
                </a:solidFill>
              </a:rPr>
              <a:t>1</a:t>
            </a:r>
            <a:endParaRPr lang="uk-UA" sz="4000" b="1" dirty="0">
              <a:solidFill>
                <a:srgbClr val="00808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61257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87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008080"/>
                </a:solidFill>
              </a:rPr>
              <a:t>Картка № </a:t>
            </a:r>
            <a:r>
              <a:rPr lang="en-US" sz="4000" b="1" dirty="0">
                <a:solidFill>
                  <a:srgbClr val="008080"/>
                </a:solidFill>
              </a:rPr>
              <a:t>2</a:t>
            </a:r>
            <a:endParaRPr lang="uk-UA" sz="4000" b="1" dirty="0">
              <a:solidFill>
                <a:srgbClr val="00808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364"/>
            <a:ext cx="748083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29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008080"/>
                </a:solidFill>
              </a:rPr>
              <a:t>Картка № </a:t>
            </a:r>
            <a:r>
              <a:rPr lang="en-US" sz="4000" b="1" dirty="0" smtClean="0">
                <a:solidFill>
                  <a:srgbClr val="008080"/>
                </a:solidFill>
              </a:rPr>
              <a:t>3</a:t>
            </a:r>
            <a:endParaRPr lang="uk-UA" sz="4000" b="1" dirty="0">
              <a:solidFill>
                <a:srgbClr val="00808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92391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0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008080"/>
                </a:solidFill>
              </a:rPr>
              <a:t>Картка № </a:t>
            </a:r>
            <a:r>
              <a:rPr lang="en-US" sz="4000" b="1" dirty="0" smtClean="0">
                <a:solidFill>
                  <a:srgbClr val="008080"/>
                </a:solidFill>
              </a:rPr>
              <a:t>4</a:t>
            </a:r>
            <a:endParaRPr lang="uk-UA" sz="4000" b="1" dirty="0">
              <a:solidFill>
                <a:srgbClr val="00808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806473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1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uk-UA" sz="3600" b="1" dirty="0">
                <a:solidFill>
                  <a:srgbClr val="008080"/>
                </a:solidFill>
              </a:rPr>
              <a:t>Питання для фронтального </a:t>
            </a:r>
            <a:r>
              <a:rPr lang="uk-UA" sz="3600" b="1" dirty="0" smtClean="0">
                <a:solidFill>
                  <a:srgbClr val="008080"/>
                </a:solidFill>
              </a:rPr>
              <a:t>опитування</a:t>
            </a:r>
            <a:endParaRPr lang="uk-UA" sz="3600" b="1" dirty="0">
              <a:solidFill>
                <a:srgbClr val="00808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1</a:t>
            </a:r>
            <a:r>
              <a:rPr lang="uk-UA" dirty="0"/>
              <a:t>. Що ви розумієте під поняттям «діаграма»?</a:t>
            </a:r>
          </a:p>
          <a:p>
            <a:pPr marL="0" indent="0">
              <a:buNone/>
            </a:pPr>
            <a:r>
              <a:rPr lang="uk-UA" dirty="0"/>
              <a:t>2. Для чого використовують діаграми, їхнє призначення?</a:t>
            </a:r>
          </a:p>
          <a:p>
            <a:pPr marL="0" indent="0">
              <a:buNone/>
            </a:pPr>
            <a:r>
              <a:rPr lang="uk-UA" dirty="0"/>
              <a:t>3. На основі чого створюються діаграми?</a:t>
            </a:r>
          </a:p>
          <a:p>
            <a:pPr marL="0" indent="0">
              <a:buNone/>
            </a:pPr>
            <a:r>
              <a:rPr lang="uk-UA" dirty="0"/>
              <a:t>4. Що означає твердження: «Діаграми </a:t>
            </a:r>
            <a:r>
              <a:rPr lang="en-US" dirty="0"/>
              <a:t>Excel – </a:t>
            </a:r>
            <a:r>
              <a:rPr lang="uk-UA" dirty="0"/>
              <a:t>динамічні»?</a:t>
            </a:r>
          </a:p>
          <a:p>
            <a:pPr marL="0" indent="0">
              <a:buNone/>
            </a:pPr>
            <a:r>
              <a:rPr lang="uk-UA" dirty="0"/>
              <a:t>5. Які основні об’єкти діаграм вам відомі? Дайте їхнє визначення.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236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5800"/>
            <a:ext cx="8229600" cy="1143000"/>
          </a:xfrm>
        </p:spPr>
        <p:txBody>
          <a:bodyPr/>
          <a:lstStyle/>
          <a:p>
            <a:r>
              <a:rPr lang="uk-UA" sz="3600" b="1" dirty="0" smtClean="0">
                <a:solidFill>
                  <a:srgbClr val="008080"/>
                </a:solidFill>
              </a:rPr>
              <a:t>Вивчаємо</a:t>
            </a:r>
            <a:endParaRPr lang="uk-UA" sz="3600" b="1" dirty="0">
              <a:solidFill>
                <a:srgbClr val="00808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3960440" cy="496855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800" dirty="0" smtClean="0"/>
              <a:t>На вкладці </a:t>
            </a:r>
            <a:r>
              <a:rPr lang="uk-UA" sz="2800" b="1" dirty="0" smtClean="0"/>
              <a:t>Сторінка</a:t>
            </a:r>
            <a:r>
              <a:rPr lang="uk-UA" sz="2800" dirty="0" smtClean="0"/>
              <a:t> можна встановити значення таких властивостей: орієнтація аркуша, на якому здійснюватиметься друк;</a:t>
            </a:r>
          </a:p>
          <a:p>
            <a:pPr marL="0" indent="0" algn="just">
              <a:spcBef>
                <a:spcPts val="0"/>
              </a:spcBef>
              <a:buNone/>
              <a:tabLst>
                <a:tab pos="538163" algn="l"/>
              </a:tabLst>
            </a:pPr>
            <a:r>
              <a:rPr lang="uk-UA" sz="2800" dirty="0" smtClean="0"/>
              <a:t>•	масштаб у відсотках для тієї частини аркуша електронної таблиці, яку буде надруковано;</a:t>
            </a:r>
          </a:p>
          <a:p>
            <a:pPr marL="0" indent="0" algn="just">
              <a:spcBef>
                <a:spcPts val="0"/>
              </a:spcBef>
              <a:buNone/>
              <a:tabLst>
                <a:tab pos="538163" algn="l"/>
              </a:tabLst>
            </a:pPr>
            <a:r>
              <a:rPr lang="uk-UA" sz="2800" dirty="0" smtClean="0"/>
              <a:t>•	розмір аркуша паперу для друку;</a:t>
            </a:r>
          </a:p>
          <a:p>
            <a:pPr marL="0" indent="0" algn="just">
              <a:spcBef>
                <a:spcPts val="0"/>
              </a:spcBef>
              <a:buNone/>
              <a:tabLst>
                <a:tab pos="538163" algn="l"/>
              </a:tabLst>
            </a:pPr>
            <a:r>
              <a:rPr lang="uk-UA" sz="2800" dirty="0" smtClean="0"/>
              <a:t>•	якість друку;</a:t>
            </a:r>
          </a:p>
          <a:p>
            <a:pPr marL="0" indent="0" algn="just">
              <a:spcBef>
                <a:spcPts val="0"/>
              </a:spcBef>
              <a:buNone/>
              <a:tabLst>
                <a:tab pos="538163" algn="l"/>
              </a:tabLst>
            </a:pPr>
            <a:r>
              <a:rPr lang="uk-UA" sz="2800" dirty="0" smtClean="0"/>
              <a:t>•	номер першої сторінки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dirty="0" smtClean="0"/>
              <a:t>тощо.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35" y="2132856"/>
            <a:ext cx="3962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56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552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Встановлення параметрів сторінки. Друкування електронної таблиці</vt:lpstr>
      <vt:lpstr>Розгадайте ребус</vt:lpstr>
      <vt:lpstr>Розгадайте ребус</vt:lpstr>
      <vt:lpstr>Картка № 1</vt:lpstr>
      <vt:lpstr>Картка № 2</vt:lpstr>
      <vt:lpstr>Картка № 3</vt:lpstr>
      <vt:lpstr>Картка № 4</vt:lpstr>
      <vt:lpstr>Питання для фронтального опитування</vt:lpstr>
      <vt:lpstr>Вивчаємо</vt:lpstr>
      <vt:lpstr>Вивчаємо</vt:lpstr>
      <vt:lpstr>Вивчаємо</vt:lpstr>
      <vt:lpstr>Вивчаємо</vt:lpstr>
      <vt:lpstr>Вивчаємо</vt:lpstr>
      <vt:lpstr>Вивчаємо</vt:lpstr>
      <vt:lpstr>Встановлення розмірів стовпців і рядків таблиці</vt:lpstr>
      <vt:lpstr>Практичне завдання </vt:lpstr>
      <vt:lpstr>Домашнє завдання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Користувач Windows</cp:lastModifiedBy>
  <cp:revision>67</cp:revision>
  <dcterms:created xsi:type="dcterms:W3CDTF">2016-10-29T22:35:55Z</dcterms:created>
  <dcterms:modified xsi:type="dcterms:W3CDTF">2020-03-30T08:03:30Z</dcterms:modified>
</cp:coreProperties>
</file>